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1" r:id="rId14"/>
    <p:sldId id="272" r:id="rId15"/>
  </p:sldIdLst>
  <p:sldSz cx="12192000" cy="6858000"/>
  <p:notesSz cx="6858000" cy="12192000"/>
  <p:embeddedFontLst>
    <p:embeddedFont>
      <p:font typeface="MiSans" pitchFamily="50" charset="-122"/>
      <p:regular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58" d="100"/>
          <a:sy n="158" d="100"/>
        </p:scale>
        <p:origin x="17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0164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25-14:44:00-d21ifc1ko24jgc4nm1mg.jpg"/>
          <p:cNvPicPr>
            <a:picLocks noChangeAspect="1"/>
          </p:cNvPicPr>
          <p:nvPr/>
        </p:nvPicPr>
        <p:blipFill>
          <a:blip r:embed="rId3"/>
          <a:srcRect l="2846" t="2254" r="3013" b="8961"/>
          <a:stretch/>
        </p:blipFill>
        <p:spPr>
          <a:xfrm rot="21600000">
            <a:off x="-21590" y="0"/>
            <a:ext cx="12213590" cy="68707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035668" y="1189990"/>
            <a:ext cx="7750810" cy="32861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Итерационная модель ЖЦ: плюсы и минусы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529965" y="4424045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185535" y="4424045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93745" y="472817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  <a:ln/>
        </p:spPr>
      </p:sp>
      <p:sp>
        <p:nvSpPr>
          <p:cNvPr id="11" name="Text 8"/>
          <p:cNvSpPr/>
          <p:nvPr/>
        </p:nvSpPr>
        <p:spPr>
          <a:xfrm>
            <a:off x="893745" y="4728174"/>
            <a:ext cx="1141923" cy="72329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0230150" y="156968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  <a:ln/>
        </p:spPr>
      </p:sp>
      <p:sp>
        <p:nvSpPr>
          <p:cNvPr id="13" name="Text 10"/>
          <p:cNvSpPr/>
          <p:nvPr/>
        </p:nvSpPr>
        <p:spPr>
          <a:xfrm>
            <a:off x="10230150" y="1569684"/>
            <a:ext cx="1141923" cy="72329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4" name="Image 1" descr="https://test-kimi-img.moonshot.cn/pub/slides/slides_tmpl/image/25-07-25-14:43:58-d21ifbhko24jgc4nm1h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6835" y="4125595"/>
            <a:ext cx="6468110" cy="298450"/>
          </a:xfrm>
          <a:prstGeom prst="rect">
            <a:avLst/>
          </a:prstGeom>
        </p:spPr>
      </p:pic>
      <p:pic>
        <p:nvPicPr>
          <p:cNvPr id="15" name="Image 2" descr="https://test-kimi-img.moonshot.cn/pub/slides/slides_tmpl/image/25-07-25-14:44:21-d21ifh9ko24jgc4nm1v0.png"/>
          <p:cNvPicPr>
            <a:picLocks noChangeAspect="1"/>
          </p:cNvPicPr>
          <p:nvPr/>
        </p:nvPicPr>
        <p:blipFill>
          <a:blip r:embed="rId5">
            <a:alphaModFix amt="25000"/>
          </a:blip>
          <a:srcRect t="22162"/>
          <a:stretch/>
        </p:blipFill>
        <p:spPr>
          <a:xfrm>
            <a:off x="777875" y="2787650"/>
            <a:ext cx="2311400" cy="1800225"/>
          </a:xfrm>
          <a:prstGeom prst="rect">
            <a:avLst/>
          </a:prstGeom>
        </p:spPr>
      </p:pic>
      <p:sp>
        <p:nvSpPr>
          <p:cNvPr id="16" name="Shape 2">
            <a:extLst>
              <a:ext uri="{FF2B5EF4-FFF2-40B4-BE49-F238E27FC236}">
                <a16:creationId xmlns:a16="http://schemas.microsoft.com/office/drawing/2014/main" id="{B23BC8A5-0956-80AB-5745-5C6BDCCBE7C7}"/>
              </a:ext>
            </a:extLst>
          </p:cNvPr>
          <p:cNvSpPr/>
          <p:nvPr/>
        </p:nvSpPr>
        <p:spPr>
          <a:xfrm>
            <a:off x="6463947" y="4831942"/>
            <a:ext cx="217932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  <a:ln/>
        </p:spPr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78A97362-FFB8-C385-5CFC-7CBEA1F2CB6B}"/>
              </a:ext>
            </a:extLst>
          </p:cNvPr>
          <p:cNvSpPr/>
          <p:nvPr/>
        </p:nvSpPr>
        <p:spPr>
          <a:xfrm>
            <a:off x="6429022" y="4884012"/>
            <a:ext cx="22498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ru-RU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Сюй Хаоюй</a:t>
            </a:r>
            <a:endParaRPr lang="en-US" sz="1600" dirty="0"/>
          </a:p>
        </p:txBody>
      </p:sp>
      <p:sp>
        <p:nvSpPr>
          <p:cNvPr id="18" name="Shape 5">
            <a:extLst>
              <a:ext uri="{FF2B5EF4-FFF2-40B4-BE49-F238E27FC236}">
                <a16:creationId xmlns:a16="http://schemas.microsoft.com/office/drawing/2014/main" id="{30F89641-9FDC-62E0-8939-7721A6549EAD}"/>
              </a:ext>
            </a:extLst>
          </p:cNvPr>
          <p:cNvSpPr/>
          <p:nvPr/>
        </p:nvSpPr>
        <p:spPr>
          <a:xfrm>
            <a:off x="2915214" y="4831942"/>
            <a:ext cx="217932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  <a:ln/>
        </p:spPr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2005B6CF-6CFF-BF70-2E8F-D59CE02CB1D9}"/>
              </a:ext>
            </a:extLst>
          </p:cNvPr>
          <p:cNvSpPr/>
          <p:nvPr/>
        </p:nvSpPr>
        <p:spPr>
          <a:xfrm>
            <a:off x="2880289" y="4884012"/>
            <a:ext cx="22498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ru-RU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ИУ5И-32М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99160" y="2024697"/>
            <a:ext cx="19050" cy="4343400"/>
          </a:xfrm>
          <a:prstGeom prst="line">
            <a:avLst/>
          </a:prstGeom>
          <a:noFill/>
          <a:ln w="12700">
            <a:solidFill>
              <a:srgbClr val="404040"/>
            </a:solidFill>
            <a:prstDash val="dash"/>
            <a:headEnd type="none"/>
            <a:tailEnd type="none"/>
          </a:ln>
        </p:spPr>
      </p:sp>
      <p:pic>
        <p:nvPicPr>
          <p:cNvPr id="3" name="Image 0" descr="https://test-kimi-img.moonshot.cn/pub/slides/slides_tmpl/image/25-07-25-14:44:27-d21ifipko24jgc4nm1vg.jpeg"/>
          <p:cNvPicPr>
            <a:picLocks noChangeAspect="1"/>
          </p:cNvPicPr>
          <p:nvPr/>
        </p:nvPicPr>
        <p:blipFill>
          <a:blip r:embed="rId3"/>
          <a:srcRect l="27870" r="27870"/>
          <a:stretch/>
        </p:blipFill>
        <p:spPr>
          <a:xfrm>
            <a:off x="7637145" y="0"/>
            <a:ext cx="4554855" cy="685800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65810" y="1757997"/>
            <a:ext cx="266700" cy="266700"/>
          </a:xfrm>
          <a:prstGeom prst="ellipse">
            <a:avLst/>
          </a:prstGeom>
          <a:solidFill>
            <a:srgbClr val="015DBB"/>
          </a:solidFill>
          <a:ln/>
        </p:spPr>
      </p:sp>
      <p:sp>
        <p:nvSpPr>
          <p:cNvPr id="5" name="Text 2"/>
          <p:cNvSpPr/>
          <p:nvPr/>
        </p:nvSpPr>
        <p:spPr>
          <a:xfrm>
            <a:off x="897890" y="1560830"/>
            <a:ext cx="266700" cy="266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164590" y="1721802"/>
            <a:ext cx="577596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Риск появления локальных решений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64590" y="2057082"/>
            <a:ext cx="5775960" cy="73866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400" dirty="0" err="1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При</a:t>
            </a: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 err="1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частых</a:t>
            </a: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изменениях требований возрастает риск появления локальных решений, не учитывающих масштабируемость и совместимость.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65810" y="3399472"/>
            <a:ext cx="266700" cy="266700"/>
          </a:xfrm>
          <a:prstGeom prst="ellipse">
            <a:avLst/>
          </a:prstGeom>
          <a:solidFill>
            <a:srgbClr val="015DBB"/>
          </a:solidFill>
          <a:ln/>
        </p:spPr>
      </p:sp>
      <p:sp>
        <p:nvSpPr>
          <p:cNvPr id="9" name="Text 6"/>
          <p:cNvSpPr/>
          <p:nvPr/>
        </p:nvSpPr>
        <p:spPr>
          <a:xfrm>
            <a:off x="765810" y="3399472"/>
            <a:ext cx="266700" cy="266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64590" y="3363277"/>
            <a:ext cx="577596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Усложнение архитектуры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164590" y="3698557"/>
            <a:ext cx="5775960" cy="7778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Архитектура системы формируется эволюционно, что может привести к избыточным слоям, дублированию кода и скрытым зависимостям.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65810" y="5040947"/>
            <a:ext cx="266700" cy="266700"/>
          </a:xfrm>
          <a:prstGeom prst="ellipse">
            <a:avLst/>
          </a:prstGeom>
          <a:solidFill>
            <a:srgbClr val="015DBB"/>
          </a:solidFill>
          <a:ln/>
        </p:spPr>
      </p:sp>
      <p:sp>
        <p:nvSpPr>
          <p:cNvPr id="13" name="Text 10"/>
          <p:cNvSpPr/>
          <p:nvPr/>
        </p:nvSpPr>
        <p:spPr>
          <a:xfrm>
            <a:off x="765810" y="5040947"/>
            <a:ext cx="266700" cy="266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164590" y="5004752"/>
            <a:ext cx="577596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Рост технического долга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164590" y="5340032"/>
            <a:ext cx="5775960" cy="7778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Без постоянного рефакторинга и жёсткого технического контроля растёт технический долг, что может потребовать полной переработки ядра системы.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32326" y="213930"/>
            <a:ext cx="6916518" cy="120032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Сложность управления общей архитектурой</a:t>
            </a:r>
            <a:endParaRPr lang="en-US" sz="1600" dirty="0"/>
          </a:p>
        </p:txBody>
      </p:sp>
      <p:pic>
        <p:nvPicPr>
          <p:cNvPr id="17" name="Image 1" descr="https://test-kimi-img.moonshot.cn/pub/slides/slides_tmpl/image/25-07-25-14:44:00-d21ifc1ko24jgc4nm1n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" y="487045"/>
            <a:ext cx="579755" cy="6521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25-14:44:01-d21ifc9ko24jgc4nm1o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040" y="2070100"/>
            <a:ext cx="7403465" cy="36525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5630" y="487045"/>
            <a:ext cx="8056001" cy="120032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Разрыв между документацией и реальным кодом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303655" y="2437765"/>
            <a:ext cx="6536690" cy="438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Устаревание документации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303655" y="3002915"/>
            <a:ext cx="6536690" cy="1828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При частых изменениях в коде документация часто не успевает обновляться, что затрудняет поддержку и передачу системы сторонним интеграторам.</a:t>
            </a:r>
            <a:endParaRPr lang="en-US" sz="1600" dirty="0"/>
          </a:p>
        </p:txBody>
      </p:sp>
      <p:pic>
        <p:nvPicPr>
          <p:cNvPr id="6" name="Image 1" descr="https://test-kimi-img.moonshot.cn/pub/slides/slides_tmpl/image/25-07-25-14:44:00-d21ifc1ko24jgc4nm1n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" y="487045"/>
            <a:ext cx="579755" cy="652145"/>
          </a:xfrm>
          <a:prstGeom prst="rect">
            <a:avLst/>
          </a:prstGeom>
        </p:spPr>
      </p:pic>
      <p:pic>
        <p:nvPicPr>
          <p:cNvPr id="7" name="Image 2" descr="https://test-kimi-img.moonshot.cn/pub/slides/slides_tmpl/image/25-07-25-14:44:21-d21ifh9ko24jgc4nm1v0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8027035" y="850900"/>
            <a:ext cx="3446145" cy="2682875"/>
          </a:xfrm>
          <a:prstGeom prst="rect">
            <a:avLst/>
          </a:prstGeom>
        </p:spPr>
      </p:pic>
      <p:pic>
        <p:nvPicPr>
          <p:cNvPr id="8" name="Image 3" descr="https://test-kimi-img.moonshot.cn/pub/slides/slides_tmpl/image/25-07-25-14:43:59-d21ifbpko24jgc4nm1j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5103475" y="2876550"/>
            <a:ext cx="40640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25-14:44:57-d21ifq9ko24jgc4nm29g.jpeg"/>
          <p:cNvPicPr>
            <a:picLocks noChangeAspect="1"/>
          </p:cNvPicPr>
          <p:nvPr/>
        </p:nvPicPr>
        <p:blipFill>
          <a:blip r:embed="rId3"/>
          <a:srcRect l="587" r="587"/>
          <a:stretch/>
        </p:blipFill>
        <p:spPr>
          <a:xfrm>
            <a:off x="744220" y="1390015"/>
            <a:ext cx="3868420" cy="232727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55015" y="3847465"/>
            <a:ext cx="3869581" cy="2474595"/>
          </a:xfrm>
          <a:prstGeom prst="rect">
            <a:avLst/>
          </a:prstGeom>
          <a:solidFill>
            <a:srgbClr val="015DBB"/>
          </a:solidFill>
          <a:ln/>
        </p:spPr>
      </p:sp>
      <p:sp>
        <p:nvSpPr>
          <p:cNvPr id="4" name="Text 1"/>
          <p:cNvSpPr/>
          <p:nvPr/>
        </p:nvSpPr>
        <p:spPr>
          <a:xfrm>
            <a:off x="755015" y="3847465"/>
            <a:ext cx="3869581" cy="24745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945583" y="4064635"/>
            <a:ext cx="3576818" cy="5810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Риск низкой вовлечённости заказчика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45583" y="4720590"/>
            <a:ext cx="3576818" cy="15265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При недостаточной компетенции или низкой вовлечённости заказчика приоритеты функций могут определяться формально, что снижает эффективность итераций.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342890" y="1403985"/>
            <a:ext cx="60706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Необходимость постоянного участия заказчика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342890" y="1777365"/>
            <a:ext cx="6070600" cy="5111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Для эффективного планирования следующей итерации требуется ежедневное участие заказчика и быстрое принятие решений.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342890" y="3083560"/>
            <a:ext cx="60706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Сложность синхронизации команд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342890" y="3456940"/>
            <a:ext cx="6070600" cy="7778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Параллельная работа над разными модулями требует постоянной синхронизации, иначе возникают конфликты интеграции и рост внутренних издержек.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342890" y="4763135"/>
            <a:ext cx="60706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Увеличение издержек на интеграцию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342890" y="5136515"/>
            <a:ext cx="6070600" cy="5111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Конфликты интеграции и повторная разработка одних и тех же компонентов увеличивают издержки проекта.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94995" y="179526"/>
            <a:ext cx="10817860" cy="120032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Рассогласование команд и высокая вовлечённость заказчика</a:t>
            </a:r>
            <a:endParaRPr lang="en-US" sz="1600" dirty="0"/>
          </a:p>
        </p:txBody>
      </p:sp>
      <p:pic>
        <p:nvPicPr>
          <p:cNvPr id="14" name="Image 1" descr="https://test-kimi-img.moonshot.cn/pub/slides/slides_tmpl/image/25-07-25-14:44:00-d21ifc1ko24jgc4nm1n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" y="487045"/>
            <a:ext cx="579755" cy="652145"/>
          </a:xfrm>
          <a:prstGeom prst="rect">
            <a:avLst/>
          </a:prstGeom>
        </p:spPr>
      </p:pic>
      <p:pic>
        <p:nvPicPr>
          <p:cNvPr id="15" name="Image 2" descr="https://test-kimi-img.moonshot.cn/pub/slides/slides_tmpl/image/25-07-25-14:44:44-d21ifn1ko24jgc4nm26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6815" y="1390015"/>
            <a:ext cx="384175" cy="298450"/>
          </a:xfrm>
          <a:prstGeom prst="rect">
            <a:avLst/>
          </a:prstGeom>
        </p:spPr>
      </p:pic>
      <p:pic>
        <p:nvPicPr>
          <p:cNvPr id="16" name="Image 3" descr="https://test-kimi-img.moonshot.cn/pub/slides/slides_tmpl/image/25-07-25-14:44:44-d21ifn1ko24jgc4nm26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6815" y="3085465"/>
            <a:ext cx="384175" cy="298450"/>
          </a:xfrm>
          <a:prstGeom prst="rect">
            <a:avLst/>
          </a:prstGeom>
        </p:spPr>
      </p:pic>
      <p:pic>
        <p:nvPicPr>
          <p:cNvPr id="17" name="Image 4" descr="https://test-kimi-img.moonshot.cn/pub/slides/slides_tmpl/image/25-07-25-14:44:44-d21ifn1ko24jgc4nm26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6815" y="4780915"/>
            <a:ext cx="384175" cy="2984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0" y="1294765"/>
            <a:ext cx="3924935" cy="50857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45501" y="1487011"/>
            <a:ext cx="10300998" cy="455509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en-US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Глеб</a:t>
            </a:r>
            <a:r>
              <a:rPr lang="en-US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Радченко</a:t>
            </a:r>
            <a:r>
              <a:rPr lang="en-US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Жизненный</a:t>
            </a:r>
            <a:r>
              <a:rPr lang="en-US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цикл</a:t>
            </a:r>
            <a:r>
              <a:rPr lang="en-US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ПО: </a:t>
            </a:r>
            <a:r>
              <a:rPr lang="en-US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водопадная</a:t>
            </a:r>
            <a:r>
              <a:rPr lang="en-US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и </a:t>
            </a:r>
            <a:r>
              <a:rPr lang="en-US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итерационная</a:t>
            </a:r>
            <a:r>
              <a:rPr lang="en-US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модели</a:t>
            </a:r>
            <a:r>
              <a:rPr lang="en-US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, СУСУ, 2016</a:t>
            </a:r>
          </a:p>
          <a:p>
            <a:pPr marL="342900" indent="-342900" algn="just">
              <a:lnSpc>
                <a:spcPct val="150000"/>
              </a:lnSpc>
              <a:buFontTx/>
              <a:buAutoNum type="arabicPeriod"/>
            </a:pP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Итеративная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модель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.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Стадии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преимущества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недостатки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StudFiles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, 2021</a:t>
            </a:r>
          </a:p>
          <a:p>
            <a:pPr marL="342900" indent="-342900" algn="just">
              <a:lnSpc>
                <a:spcPct val="150000"/>
              </a:lnSpc>
              <a:buFontTx/>
              <a:buAutoNum type="arabicPeriod"/>
            </a:pP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Каскадная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итерационная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и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спиралевидная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модели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внедрения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корпоративных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информационных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систем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, Habr, 2024</a:t>
            </a:r>
          </a:p>
          <a:p>
            <a:pPr marL="342900" indent="-342900" algn="just">
              <a:lnSpc>
                <a:spcPct val="150000"/>
              </a:lnSpc>
              <a:buFontTx/>
              <a:buAutoNum type="arabicPeriod"/>
            </a:pP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Итерационная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и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спиральная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модели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жизненного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цикла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altLang="zh-CN" sz="20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StudFiles</a:t>
            </a: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, 2019</a:t>
            </a:r>
          </a:p>
          <a:p>
            <a:pPr marL="342900" indent="-342900" algn="just">
              <a:lnSpc>
                <a:spcPct val="150000"/>
              </a:lnSpc>
              <a:buFontTx/>
              <a:buAutoNum type="arabicPeriod"/>
            </a:pP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IEEE Std 12207-2008 Systems and software engineering</a:t>
            </a:r>
          </a:p>
          <a:p>
            <a:pPr marL="342900" indent="-342900" algn="just">
              <a:lnSpc>
                <a:spcPct val="150000"/>
              </a:lnSpc>
              <a:buFontTx/>
              <a:buAutoNum type="arabicPeriod"/>
            </a:pPr>
            <a:r>
              <a:rPr lang="ru-RU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Ройс У. Управление разработкой программного обеспечения</a:t>
            </a:r>
          </a:p>
          <a:p>
            <a:pPr marL="342900" indent="-342900" algn="just">
              <a:lnSpc>
                <a:spcPct val="150000"/>
              </a:lnSpc>
              <a:buFontTx/>
              <a:buAutoNum type="arabicPeriod"/>
            </a:pPr>
            <a:r>
              <a:rPr lang="en-US" altLang="zh-CN" sz="20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ISO/IEC/IEEE 26515:2018 Systems and software engineering</a:t>
            </a:r>
          </a:p>
          <a:p>
            <a:pPr marL="342900" indent="-342900" algn="just">
              <a:lnSpc>
                <a:spcPct val="100000"/>
              </a:lnSpc>
              <a:buAutoNum type="arabicPeriod"/>
            </a:pP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260985" y="4154170"/>
            <a:ext cx="340360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264525" y="1294765"/>
            <a:ext cx="3924935" cy="50857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422640" y="1643380"/>
            <a:ext cx="340360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411210" y="4154170"/>
            <a:ext cx="340360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95630" y="525145"/>
            <a:ext cx="7004685" cy="6463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altLang="zh-CN" sz="36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Список</a:t>
            </a:r>
            <a:endParaRPr lang="en-US" sz="1600" dirty="0">
              <a:solidFill>
                <a:schemeClr val="accent3"/>
              </a:solidFill>
            </a:endParaRPr>
          </a:p>
        </p:txBody>
      </p:sp>
      <p:pic>
        <p:nvPicPr>
          <p:cNvPr id="18" name="Image 1" descr="https://test-kimi-img.moonshot.cn/pub/slides/slides_tmpl/image/25-07-25-14:44:00-d21ifc1ko24jgc4nm1n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" y="487045"/>
            <a:ext cx="579755" cy="65214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25-14:44:00-d21ifc1ko24jgc4nm1mg.jpg"/>
          <p:cNvPicPr>
            <a:picLocks noChangeAspect="1"/>
          </p:cNvPicPr>
          <p:nvPr/>
        </p:nvPicPr>
        <p:blipFill>
          <a:blip r:embed="rId3"/>
          <a:srcRect l="6625" t="8858" r="11055" b="15857"/>
          <a:stretch/>
        </p:blipFill>
        <p:spPr>
          <a:xfrm rot="21600000">
            <a:off x="-21590" y="-12700"/>
            <a:ext cx="12213590" cy="68707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70890" y="3501390"/>
            <a:ext cx="471678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 FOR WATCHING</a:t>
            </a:r>
            <a:endParaRPr lang="en-US" sz="1600" dirty="0"/>
          </a:p>
        </p:txBody>
      </p:sp>
      <p:pic>
        <p:nvPicPr>
          <p:cNvPr id="5" name="Image 1" descr="https://test-kimi-img.moonshot.cn/pub/slides/slides_tmpl/image/25-07-25-14:43:58-d21ifbhko24jgc4nm1h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190" y="1730375"/>
            <a:ext cx="6468110" cy="298450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6049329" y="5264468"/>
            <a:ext cx="217932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  <a:ln/>
        </p:spPr>
      </p:sp>
      <p:sp>
        <p:nvSpPr>
          <p:cNvPr id="7" name="Text 3"/>
          <p:cNvSpPr/>
          <p:nvPr/>
        </p:nvSpPr>
        <p:spPr>
          <a:xfrm>
            <a:off x="863600" y="4795520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6014404" y="5316538"/>
            <a:ext cx="22498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ru-RU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Сюй Хаоюй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2838133" y="5195630"/>
            <a:ext cx="217932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  <a:ln/>
        </p:spPr>
      </p:sp>
      <p:sp>
        <p:nvSpPr>
          <p:cNvPr id="10" name="Text 6"/>
          <p:cNvSpPr/>
          <p:nvPr/>
        </p:nvSpPr>
        <p:spPr>
          <a:xfrm>
            <a:off x="3519170" y="4795520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2803208" y="5247700"/>
            <a:ext cx="22498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ru-RU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ИУ5И-32М</a:t>
            </a:r>
            <a:endParaRPr lang="en-US" sz="1600" dirty="0"/>
          </a:p>
        </p:txBody>
      </p:sp>
      <p:pic>
        <p:nvPicPr>
          <p:cNvPr id="12" name="Image 2" descr="https://test-kimi-img.moonshot.cn/pub/slides/slides_tmpl/image/25-07-25-14:44:21-d21ifh9ko24jgc4nm1v0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7364095" y="1974850"/>
            <a:ext cx="4268470" cy="332359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410" y="2063859"/>
            <a:ext cx="11128455" cy="13234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ru-RU" sz="8000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Спасибо за</a:t>
            </a:r>
            <a:r>
              <a:rPr lang="en-US" sz="8000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ru-RU" sz="8000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внимание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25-14:43:59-d21ifbpko24jgc4nm1i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30" y="-364490"/>
            <a:ext cx="2270125" cy="701865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105025" y="720090"/>
            <a:ext cx="2698115" cy="11080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105025" y="720090"/>
            <a:ext cx="5369735" cy="1108075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b"/>
          <a:lstStyle/>
          <a:p>
            <a:r>
              <a:rPr lang="ru-RU" sz="6600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Оглавление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124082" y="1099023"/>
            <a:ext cx="2884805" cy="5835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15DBB">
                    <a:alpha val="54902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459355" y="2327275"/>
            <a:ext cx="838835" cy="5835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336924" y="2378075"/>
            <a:ext cx="7126511" cy="43088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zh-CN" sz="2800" b="1" dirty="0" err="1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Плюсы</a:t>
            </a:r>
            <a:r>
              <a:rPr lang="en-US" sz="2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итерационной модели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879090" y="3617595"/>
            <a:ext cx="838835" cy="5835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756660" y="3668395"/>
            <a:ext cx="7064692" cy="43088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zh-CN" sz="2800" b="1" dirty="0" err="1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Минусы</a:t>
            </a:r>
            <a:r>
              <a:rPr lang="en-US" sz="2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итерационной модели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126105" y="4907915"/>
            <a:ext cx="838835" cy="5835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003675" y="4958715"/>
            <a:ext cx="6096000" cy="43088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r>
              <a:rPr lang="ru-RU" altLang="zh-CN" sz="2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Список</a:t>
            </a:r>
            <a:r>
              <a:rPr lang="en-US" altLang="zh-CN" sz="2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</a:t>
            </a:r>
            <a:r>
              <a:rPr lang="ru-RU" sz="2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</a:t>
            </a:r>
            <a:endParaRPr lang="en-US" sz="1600" dirty="0"/>
          </a:p>
        </p:txBody>
      </p:sp>
      <p:pic>
        <p:nvPicPr>
          <p:cNvPr id="12" name="Image 1" descr="https://test-kimi-img.moonshot.cn/pub/slides/slides_tmpl/image/25-07-25-14:43:59-d21ifbpko24jgc4nm1j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5025" y="2871470"/>
            <a:ext cx="6681470" cy="298450"/>
          </a:xfrm>
          <a:prstGeom prst="rect">
            <a:avLst/>
          </a:prstGeom>
        </p:spPr>
      </p:pic>
      <p:pic>
        <p:nvPicPr>
          <p:cNvPr id="13" name="Image 2" descr="https://test-kimi-img.moonshot.cn/pub/slides/slides_tmpl/image/25-07-25-14:43:59-d21ifbpko24jgc4nm1j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6830" y="4404995"/>
            <a:ext cx="6681470" cy="298450"/>
          </a:xfrm>
          <a:prstGeom prst="rect">
            <a:avLst/>
          </a:prstGeom>
        </p:spPr>
      </p:pic>
      <p:pic>
        <p:nvPicPr>
          <p:cNvPr id="14" name="Image 3" descr="https://test-kimi-img.moonshot.cn/pub/slides/slides_tmpl/image/25-07-25-14:43:59-d21ifbpko24jgc4nm1j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7335" y="5735955"/>
            <a:ext cx="6681470" cy="298450"/>
          </a:xfrm>
          <a:prstGeom prst="rect">
            <a:avLst/>
          </a:prstGeom>
        </p:spPr>
      </p:pic>
      <p:pic>
        <p:nvPicPr>
          <p:cNvPr id="15" name="Image 4" descr="https://test-kimi-img.moonshot.cn/pub/slides/slides_tmpl/image/25-07-25-14:44:00-d21ifc1ko24jgc4nm1m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 flipH="1">
            <a:off x="7978140" y="2079625"/>
            <a:ext cx="6858000" cy="2698115"/>
          </a:xfrm>
          <a:prstGeom prst="rect">
            <a:avLst/>
          </a:prstGeom>
        </p:spPr>
      </p:pic>
      <p:pic>
        <p:nvPicPr>
          <p:cNvPr id="16" name="Image 5" descr="https://test-kimi-img.moonshot.cn/pub/slides/slides_tmpl/image/25-07-25-14:43:59-d21ifbpko24jgc4nm1kg.png"/>
          <p:cNvPicPr>
            <a:picLocks noChangeAspect="1"/>
          </p:cNvPicPr>
          <p:nvPr/>
        </p:nvPicPr>
        <p:blipFill>
          <a:blip r:embed="rId6">
            <a:alphaModFix amt="13000"/>
          </a:blip>
          <a:stretch>
            <a:fillRect/>
          </a:stretch>
        </p:blipFill>
        <p:spPr>
          <a:xfrm>
            <a:off x="684530" y="4703445"/>
            <a:ext cx="1656080" cy="1332865"/>
          </a:xfrm>
          <a:prstGeom prst="rect">
            <a:avLst/>
          </a:prstGeom>
        </p:spPr>
      </p:pic>
      <p:pic>
        <p:nvPicPr>
          <p:cNvPr id="17" name="Image 6" descr="https://test-kimi-img.moonshot.cn/pub/slides/slides_tmpl/image/25-07-25-14:43:59-d21ifbpko24jgc4nm1kg.png"/>
          <p:cNvPicPr>
            <a:picLocks noChangeAspect="1"/>
          </p:cNvPicPr>
          <p:nvPr/>
        </p:nvPicPr>
        <p:blipFill>
          <a:blip r:embed="rId6">
            <a:alphaModFix amt="13000"/>
          </a:blip>
          <a:stretch>
            <a:fillRect/>
          </a:stretch>
        </p:blipFill>
        <p:spPr>
          <a:xfrm flipH="1" flipV="1">
            <a:off x="8916670" y="789940"/>
            <a:ext cx="1656080" cy="13328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25-14:43:59-d21ifbpko24jgc4nm1j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32163" y="3239770"/>
            <a:ext cx="5956935" cy="230832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4800" b="1" dirty="0" err="1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Плюсы</a:t>
            </a:r>
            <a:r>
              <a:rPr lang="en-US" altLang="zh-CN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4800" b="1" dirty="0" err="1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итерационной</a:t>
            </a: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модели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568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pic>
        <p:nvPicPr>
          <p:cNvPr id="5" name="Image 1" descr="https://test-kimi-img.moonshot.cn/pub/slides/slides_tmpl/image/25-07-25-14:43:59-d21ifbpko24jgc4nm1ig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test-kimi-img.moonshot.cn/pub/slides/slides_tmpl/image/25-07-25-14:44:21-d21ifh9ko24jgc4nm1v0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test-kimi-img.moonshot.cn/pub/slides/slides_tmpl/image/25-07-25-14:44:21-d21ifh9ko24jgc4nm1v0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25-14:44:20-d21ifh1ko24jgc4nm1u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995" y="1249680"/>
            <a:ext cx="1257935" cy="141478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870700" y="4445"/>
            <a:ext cx="5321300" cy="6854190"/>
          </a:xfrm>
          <a:custGeom>
            <a:avLst/>
            <a:gdLst/>
            <a:ahLst/>
            <a:cxnLst/>
            <a:rect l="l" t="t" r="r" b="b"/>
            <a:pathLst>
              <a:path w="5321300" h="6854190">
                <a:moveTo>
                  <a:pt x="853585" y="0"/>
                </a:moveTo>
                <a:lnTo>
                  <a:pt x="5321300" y="0"/>
                </a:lnTo>
                <a:lnTo>
                  <a:pt x="5321300" y="6854190"/>
                </a:lnTo>
                <a:lnTo>
                  <a:pt x="916820" y="6854190"/>
                </a:lnTo>
                <a:lnTo>
                  <a:pt x="813147" y="6679520"/>
                </a:lnTo>
                <a:cubicBezTo>
                  <a:pt x="305157" y="5781193"/>
                  <a:pt x="0" y="4629518"/>
                  <a:pt x="0" y="3373826"/>
                </a:cubicBezTo>
                <a:cubicBezTo>
                  <a:pt x="0" y="2118134"/>
                  <a:pt x="305157" y="966458"/>
                  <a:pt x="813146" y="68131"/>
                </a:cubicBezTo>
                <a:close/>
              </a:path>
            </a:pathLst>
          </a:custGeom>
          <a:solidFill>
            <a:srgbClr val="015DBB"/>
          </a:solidFill>
          <a:ln/>
        </p:spPr>
      </p:sp>
      <p:sp>
        <p:nvSpPr>
          <p:cNvPr id="4" name="Text 1"/>
          <p:cNvSpPr/>
          <p:nvPr/>
        </p:nvSpPr>
        <p:spPr>
          <a:xfrm>
            <a:off x="6870700" y="4445"/>
            <a:ext cx="5321300" cy="68541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056005" y="1828800"/>
            <a:ext cx="10176510" cy="39433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D2DAFB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56005" y="1828800"/>
            <a:ext cx="10176510" cy="39433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509078" y="2271395"/>
            <a:ext cx="4586918" cy="460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Раннее выявление дефектов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509077" y="2775585"/>
            <a:ext cx="4402133" cy="23069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457200" algn="just">
              <a:lnSpc>
                <a:spcPct val="15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Итерационная модель позволяет выявлять критические дефекты на ранних стадиях, когда стоимость исправлений минимальна. Это снижает вероятность финансовых и временных потерь на поздних этапах проекта.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144578" y="2144395"/>
            <a:ext cx="0" cy="3312160"/>
          </a:xfrm>
          <a:prstGeom prst="straightConnector1">
            <a:avLst/>
          </a:prstGeom>
          <a:noFill/>
          <a:ln w="12700">
            <a:solidFill>
              <a:srgbClr val="0B207A"/>
            </a:solidFill>
            <a:prstDash val="dash"/>
            <a:headEnd type="none"/>
            <a:tailEnd type="none"/>
          </a:ln>
        </p:spPr>
      </p:sp>
      <p:sp>
        <p:nvSpPr>
          <p:cNvPr id="10" name="Text 7"/>
          <p:cNvSpPr/>
          <p:nvPr/>
        </p:nvSpPr>
        <p:spPr>
          <a:xfrm>
            <a:off x="6206831" y="2277892"/>
            <a:ext cx="4977738" cy="460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Ранняя валидация требований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4462" y="2775585"/>
            <a:ext cx="4387407" cy="226972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457200" algn="just">
              <a:lnSpc>
                <a:spcPct val="15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Создание работоспособного прототипа на каждой итерации позволяет заказчику проверить функциональность и внести уточнения до начала следующей итерации, что обеспечивает более точное соответствие требованиям.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95630" y="525145"/>
            <a:ext cx="7004685" cy="120032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Снижение рисков и </a:t>
            </a:r>
            <a:r>
              <a:rPr lang="en-US" sz="3600" b="1" dirty="0" err="1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ранняя</a:t>
            </a:r>
            <a:r>
              <a:rPr lang="en-US" sz="3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валидация</a:t>
            </a:r>
            <a:endParaRPr lang="en-US" sz="1600" dirty="0"/>
          </a:p>
        </p:txBody>
      </p:sp>
      <p:pic>
        <p:nvPicPr>
          <p:cNvPr id="13" name="Image 1" descr="https://test-kimi-img.moonshot.cn/pub/slides/slides_tmpl/image/25-07-25-14:44:00-d21ifc1ko24jgc4nm1n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" y="487045"/>
            <a:ext cx="579755" cy="6521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25-14:44:36-d21ifl1ko24jgc4nm24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6580" y="1719580"/>
            <a:ext cx="3224530" cy="4438015"/>
          </a:xfrm>
          <a:prstGeom prst="rect">
            <a:avLst/>
          </a:prstGeom>
        </p:spPr>
      </p:pic>
      <p:pic>
        <p:nvPicPr>
          <p:cNvPr id="3" name="Image 1" descr="https://test-kimi-img.moonshot.cn/pub/slides/slides_tmpl/image/25-07-25-14:44:36-d21ifl1ko24jgc4nm24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340" y="1719580"/>
            <a:ext cx="3224530" cy="4438015"/>
          </a:xfrm>
          <a:prstGeom prst="rect">
            <a:avLst/>
          </a:prstGeom>
        </p:spPr>
      </p:pic>
      <p:pic>
        <p:nvPicPr>
          <p:cNvPr id="4" name="Image 2" descr="https://test-kimi-img.moonshot.cn/pub/slides/slides_tmpl/image/25-07-25-14:44:36-d21ifl1ko24jgc4nm24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090" y="1719580"/>
            <a:ext cx="3224530" cy="4438015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1207134" y="2134235"/>
            <a:ext cx="2717751" cy="706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Простота внесения изменений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1207135" y="2945765"/>
            <a:ext cx="2631440" cy="29997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45720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Новые или уточнённые требования могут быть введены на каждой итерации без разрушения всей архитектуры проекта. Это позволяет быстро адаптироваться к изменяющимся условиям рынка.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4896484" y="2134235"/>
            <a:ext cx="2826385" cy="706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Ограниченный объём переработок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4896484" y="2945765"/>
            <a:ext cx="2714137" cy="19975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45720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Изменения ограничены текущей итерацией, что минимизирует объём переработок и сохраняет стабильность уже реализованных компонентов.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8585834" y="2134235"/>
            <a:ext cx="2835275" cy="706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b="1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Адаптивность</a:t>
            </a:r>
            <a:r>
              <a:rPr lang="ru-RU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 динамичному рынку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8585835" y="2945765"/>
            <a:ext cx="2631440" cy="264392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457200" algn="just">
              <a:lnSpc>
                <a:spcPct val="15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Итерационная модель особенно актуальна в условиях динамичного рынка, где приоритеты бизнеса могут меняться быстрее, чем можно полностью переписать техническое задание.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595630" y="525145"/>
            <a:ext cx="9336161" cy="6451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Гибкость при изменении требований</a:t>
            </a:r>
            <a:endParaRPr lang="en-US" sz="1600" dirty="0"/>
          </a:p>
        </p:txBody>
      </p:sp>
      <p:pic>
        <p:nvPicPr>
          <p:cNvPr id="12" name="Image 3" descr="https://test-kimi-img.moonshot.cn/pub/slides/slides_tmpl/image/25-07-25-14:44:00-d21ifc1ko24jgc4nm1n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" y="487045"/>
            <a:ext cx="579755" cy="6521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28740" y="1598762"/>
            <a:ext cx="5069204" cy="95410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Приоритизация критичных функций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6556375" y="2502535"/>
            <a:ext cx="4780280" cy="246935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Команда сначала реализует наиболее критичные для бизнеса функции, обеспечивая раннее получение ценности и возможность пользователям начать эксплуатацию базовых возможностей без ожидания полной реализации.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72160" y="1831975"/>
            <a:ext cx="1447800" cy="3909060"/>
          </a:xfrm>
          <a:prstGeom prst="rect">
            <a:avLst/>
          </a:prstGeom>
          <a:solidFill>
            <a:srgbClr val="015DBB"/>
          </a:solidFill>
          <a:ln/>
        </p:spPr>
      </p:sp>
      <p:sp>
        <p:nvSpPr>
          <p:cNvPr id="5" name="Text 3"/>
          <p:cNvSpPr/>
          <p:nvPr/>
        </p:nvSpPr>
        <p:spPr>
          <a:xfrm>
            <a:off x="772160" y="1831975"/>
            <a:ext cx="1447800" cy="39090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test-kimi-img.moonshot.cn/pub/slides/slides_tmpl/image/25-07-25-14:44:56-d21ifq1ko24jgc4nm290.jpeg"/>
          <p:cNvPicPr>
            <a:picLocks noChangeAspect="1"/>
          </p:cNvPicPr>
          <p:nvPr/>
        </p:nvPicPr>
        <p:blipFill>
          <a:blip r:embed="rId3"/>
          <a:srcRect l="10083" r="10083"/>
          <a:stretch/>
        </p:blipFill>
        <p:spPr>
          <a:xfrm>
            <a:off x="933449" y="1659062"/>
            <a:ext cx="5334002" cy="445427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95630" y="487045"/>
            <a:ext cx="7004685" cy="11620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Приоритизация ценностей и постепенная поставка</a:t>
            </a:r>
            <a:endParaRPr lang="en-US" sz="1600" dirty="0"/>
          </a:p>
        </p:txBody>
      </p:sp>
      <p:pic>
        <p:nvPicPr>
          <p:cNvPr id="8" name="Image 1" descr="https://test-kimi-img.moonshot.cn/pub/slides/slides_tmpl/image/25-07-25-14:44:00-d21ifc1ko24jgc4nm1n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" y="487045"/>
            <a:ext cx="579755" cy="652145"/>
          </a:xfrm>
          <a:prstGeom prst="rect">
            <a:avLst/>
          </a:prstGeom>
        </p:spPr>
      </p:pic>
      <p:pic>
        <p:nvPicPr>
          <p:cNvPr id="9" name="Image 2" descr="https://test-kimi-img.moonshot.cn/pub/slides/slides_tmpl/image/25-07-25-14:43:59-d21ifbpko24jgc4nm1j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8040" y="4109085"/>
            <a:ext cx="285750" cy="28575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15DBB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828040" y="4109085"/>
            <a:ext cx="285750" cy="2857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574540" y="4028440"/>
            <a:ext cx="285750" cy="28575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15DBB"/>
              </a:gs>
            </a:gsLst>
            <a:lin ang="27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4574540" y="4028440"/>
            <a:ext cx="285750" cy="2857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test-kimi-img.moonshot.cn/pub/slides/slides_tmpl/image/25-07-25-14:44:41-d21ifm9ko24jgc4nm25g.jpeg"/>
          <p:cNvPicPr>
            <a:picLocks noChangeAspect="1"/>
          </p:cNvPicPr>
          <p:nvPr/>
        </p:nvPicPr>
        <p:blipFill>
          <a:blip r:embed="rId3"/>
          <a:srcRect t="15036" b="15036"/>
          <a:stretch/>
        </p:blipFill>
        <p:spPr>
          <a:xfrm>
            <a:off x="749935" y="1503998"/>
            <a:ext cx="4814570" cy="230505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5612765" y="1504522"/>
            <a:ext cx="5867400" cy="2304000"/>
          </a:xfrm>
          <a:prstGeom prst="rect">
            <a:avLst/>
          </a:prstGeom>
          <a:solidFill>
            <a:srgbClr val="015DBB"/>
          </a:solidFill>
          <a:ln/>
        </p:spPr>
      </p:sp>
      <p:sp>
        <p:nvSpPr>
          <p:cNvPr id="8" name="Text 5"/>
          <p:cNvSpPr/>
          <p:nvPr/>
        </p:nvSpPr>
        <p:spPr>
          <a:xfrm>
            <a:off x="5612765" y="1504522"/>
            <a:ext cx="5867400" cy="2304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901690" y="1854835"/>
            <a:ext cx="5422900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Накопление корпоративных знаний</a:t>
            </a:r>
            <a:endParaRPr lang="en-US" dirty="0"/>
          </a:p>
        </p:txBody>
      </p:sp>
      <p:sp>
        <p:nvSpPr>
          <p:cNvPr id="10" name="Text 7"/>
          <p:cNvSpPr/>
          <p:nvPr/>
        </p:nvSpPr>
        <p:spPr>
          <a:xfrm>
            <a:off x="5901690" y="2350371"/>
            <a:ext cx="5422900" cy="5802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Ошибки и успешные решения фиксируются после каждой итерации, формируя корпоративную базу знаний.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28040" y="4109085"/>
            <a:ext cx="3156585" cy="5810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Стабильная занятость участников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28039" y="4720303"/>
            <a:ext cx="3156584" cy="14069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Короткие циклы планирования обеспечивают стабильную занятость всех участников проекта: аналитиков, разработчиков и тестировщиков.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574540" y="4109085"/>
            <a:ext cx="3282266" cy="6463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Снижение зависимости от ключевых специалистов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574539" y="4690110"/>
            <a:ext cx="3156585" cy="14069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Накопленный опыт используется уже в следующем спринте, что снижает зависимость от ключевых специалистов и повышает общую квалификацию команды.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305165" y="4030980"/>
            <a:ext cx="285750" cy="285750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15DBB"/>
              </a:gs>
            </a:gsLst>
            <a:lin ang="2700000" scaled="1"/>
          </a:gradFill>
          <a:ln/>
        </p:spPr>
      </p:sp>
      <p:sp>
        <p:nvSpPr>
          <p:cNvPr id="16" name="Text 13"/>
          <p:cNvSpPr/>
          <p:nvPr/>
        </p:nvSpPr>
        <p:spPr>
          <a:xfrm>
            <a:off x="8305165" y="4030980"/>
            <a:ext cx="285750" cy="2857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321040" y="4109085"/>
            <a:ext cx="3282266" cy="6463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Повышение квалификации команды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321040" y="4720303"/>
            <a:ext cx="3156585" cy="11255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Регулярное использование опыта на практике позволяет команде непрерывно повышать свою квалификацию.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95630" y="525145"/>
            <a:ext cx="7004685" cy="266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20" name="Image 1" descr="https://test-kimi-img.moonshot.cn/pub/slides/slides_tmpl/image/25-07-25-14:44:00-d21ifc1ko24jgc4nm1n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" y="487045"/>
            <a:ext cx="579755" cy="6521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7-25-14:43:59-d21ifbpko24jgc4nm1j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32163" y="3239770"/>
            <a:ext cx="5956935" cy="230832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4800" b="1" dirty="0" err="1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Минусы</a:t>
            </a: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итерационной модели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568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pic>
        <p:nvPicPr>
          <p:cNvPr id="5" name="Image 1" descr="https://test-kimi-img.moonshot.cn/pub/slides/slides_tmpl/image/25-07-25-14:43:59-d21ifbpko24jgc4nm1ig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test-kimi-img.moonshot.cn/pub/slides/slides_tmpl/image/25-07-25-14:44:21-d21ifh9ko24jgc4nm1v0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test-kimi-img.moonshot.cn/pub/slides/slides_tmpl/image/25-07-25-14:44:21-d21ifh9ko24jgc4nm1v0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19755" y="1664335"/>
            <a:ext cx="8328025" cy="2134870"/>
          </a:xfrm>
          <a:prstGeom prst="rect">
            <a:avLst/>
          </a:prstGeom>
          <a:solidFill>
            <a:srgbClr val="015DBB"/>
          </a:solidFill>
          <a:ln/>
        </p:spPr>
      </p:sp>
      <p:sp>
        <p:nvSpPr>
          <p:cNvPr id="3" name="Text 1"/>
          <p:cNvSpPr/>
          <p:nvPr/>
        </p:nvSpPr>
        <p:spPr>
          <a:xfrm>
            <a:off x="3119755" y="1664335"/>
            <a:ext cx="8328025" cy="2134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08045" y="1944370"/>
            <a:ext cx="76644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Неопределённость бюджета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408045" y="2394585"/>
            <a:ext cx="7663180" cy="109716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Так как объём работ определяется по итогам предыдущей итерации, точный бюджет проекта заранее неизвестен. Заказчик рискует столкнуться с превышением изначально запланированных средств.</a:t>
            </a:r>
            <a:endParaRPr lang="en-US" sz="1600" dirty="0"/>
          </a:p>
        </p:txBody>
      </p:sp>
      <p:pic>
        <p:nvPicPr>
          <p:cNvPr id="6" name="Image 0" descr="https://test-kimi-img.moonshot.cn/pub/slides/slides_tmpl/image/25-07-25-14:44:07-d21ifdpko24jgc4nm1r0.jpeg"/>
          <p:cNvPicPr>
            <a:picLocks noChangeAspect="1"/>
          </p:cNvPicPr>
          <p:nvPr/>
        </p:nvPicPr>
        <p:blipFill>
          <a:blip r:embed="rId3"/>
          <a:srcRect l="14345" r="14345"/>
          <a:stretch/>
        </p:blipFill>
        <p:spPr>
          <a:xfrm>
            <a:off x="745490" y="1664335"/>
            <a:ext cx="2282825" cy="2133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 flipH="1">
            <a:off x="744855" y="3976370"/>
            <a:ext cx="8328025" cy="2134870"/>
          </a:xfrm>
          <a:prstGeom prst="rect">
            <a:avLst/>
          </a:prstGeom>
          <a:solidFill>
            <a:srgbClr val="015DBB"/>
          </a:solidFill>
          <a:ln/>
        </p:spPr>
      </p:sp>
      <p:sp>
        <p:nvSpPr>
          <p:cNvPr id="8" name="Text 5"/>
          <p:cNvSpPr/>
          <p:nvPr/>
        </p:nvSpPr>
        <p:spPr>
          <a:xfrm>
            <a:off x="744855" y="3976370"/>
            <a:ext cx="8328025" cy="2134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121410" y="4256405"/>
            <a:ext cx="766440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Неопределённость сроков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21410" y="4706620"/>
            <a:ext cx="7754620" cy="7314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Дата завершения проекта также не фиксируется изначально, что может вызвать проблемы с планированием и координацией проекта.</a:t>
            </a:r>
            <a:endParaRPr lang="en-US" sz="1600" dirty="0"/>
          </a:p>
        </p:txBody>
      </p:sp>
      <p:pic>
        <p:nvPicPr>
          <p:cNvPr id="11" name="Image 1" descr="https://test-kimi-img.moonshot.cn/pub/slides/slides_tmpl/image/25-07-25-14:44:08-d21ife1ko24jgc4nm1s0.png"/>
          <p:cNvPicPr>
            <a:picLocks noChangeAspect="1"/>
          </p:cNvPicPr>
          <p:nvPr/>
        </p:nvPicPr>
        <p:blipFill>
          <a:blip r:embed="rId4"/>
          <a:srcRect t="83" b="83"/>
          <a:stretch/>
        </p:blipFill>
        <p:spPr>
          <a:xfrm>
            <a:off x="9164320" y="3976370"/>
            <a:ext cx="2282825" cy="213360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95630" y="487045"/>
            <a:ext cx="11418179" cy="6463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Отсутствие фиксированного бюджета и сроков</a:t>
            </a:r>
            <a:endParaRPr lang="en-US" sz="1600" dirty="0"/>
          </a:p>
        </p:txBody>
      </p:sp>
      <p:pic>
        <p:nvPicPr>
          <p:cNvPr id="13" name="Image 2" descr="https://test-kimi-img.moonshot.cn/pub/slides/slides_tmpl/image/25-07-25-14:44:00-d21ifc1ko24jgc4nm1n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" y="487045"/>
            <a:ext cx="579755" cy="6521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E46EB"/>
      </a:accent1>
      <a:accent2>
        <a:srgbClr val="1CA97E"/>
      </a:accent2>
      <a:accent3>
        <a:srgbClr val="5D91F0"/>
      </a:accent3>
      <a:accent4>
        <a:srgbClr val="000000"/>
      </a:accent4>
      <a:accent5>
        <a:srgbClr val="FFFFFF"/>
      </a:accent5>
      <a:accent6>
        <a:srgbClr val="FF920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613</Words>
  <Application>Microsoft Office PowerPoint</Application>
  <PresentationFormat>宽屏</PresentationFormat>
  <Paragraphs>90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7" baseType="lpstr">
      <vt:lpstr>MiSans</vt:lpstr>
      <vt:lpstr>Arial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Итерационная модель ЖЦ: плюсы и минусы</dc:title>
  <dc:subject>Итерационная модель ЖЦ: плюсы и минусы</dc:subject>
  <dc:creator>Kimi</dc:creator>
  <cp:lastModifiedBy>皓禹 许</cp:lastModifiedBy>
  <cp:revision>10</cp:revision>
  <dcterms:created xsi:type="dcterms:W3CDTF">2025-09-04T11:01:54Z</dcterms:created>
  <dcterms:modified xsi:type="dcterms:W3CDTF">2025-09-18T08:36:56Z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{"Label":"Итерационная модель ЖЦ: плюсы и минусы","ContentProducer":"001191110108MACG2KBH8F10000","ProduceID":"d2smldu0ftljkdg5v810","ReservedCode1":"","ContentPropagator":"001191110108MACG2KBH8F20000","PropagateID":"d2smldu0ftljkdg5v810","ReservedCode2":""}</vt:lpwstr>
  </property>
</Properties>
</file>